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982272"/>
            <a:ext cx="12902327" cy="2314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 Reforma Tributária do Consumo no Brasil: Panorama Atual e Perspectivas Futuras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864037" y="4667131"/>
            <a:ext cx="129023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documento oferece um panorama detalhado da proposta de reforma tributária do consumo no Brasil, abordando seus principais pilares, impactos esperados para os diversos agentes econômicos e desafios de implementação. A simplificação do sistema tributário busca impulsionar o crescimento econômico e promover maior equidade fiscal, mas traz consigo uma série de transformações significativas.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693" y="761405"/>
            <a:ext cx="13059013" cy="1403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Perspectivas Futuras: Oportunidades de Crescimento Econômico e Equidade Fiscal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5693" y="2613422"/>
            <a:ext cx="13059013" cy="1077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reforma tributária do consumo, apesar dos desafios de implementação, pavimenta o caminho para um futuro de maior crescimento econômico e equidade fiscal no Brasil. A simplificação tributária e a redução do "custo Brasil" podem atrair novos investimentos, impulsionar a produtividade e gerar empregos.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5693" y="3943588"/>
            <a:ext cx="13059013" cy="1077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longo prazo, espera-se uma economia mais dinâmica e competitiva, com um ambiente de negócios mais previsível e menos oneroso. A equidade fiscal será aprimorada pela maior transparência e pela possível redução da carga tributária sobre o consumo de bens essenciais, beneficiando as camadas mais vulneráveis da população.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22402" y="5526286"/>
            <a:ext cx="12722304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"A reforma tributária é um passo crucial para modernizar a economia brasileira, destravando o potencial de crescimento e promovendo uma sociedade mais justa."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85693" y="5273754"/>
            <a:ext cx="30480" cy="1223486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7" name="Text 5"/>
          <p:cNvSpPr/>
          <p:nvPr/>
        </p:nvSpPr>
        <p:spPr>
          <a:xfrm>
            <a:off x="785693" y="6749772"/>
            <a:ext cx="13059013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sucesso dependerá da capacidade do Brasil de gerenciar a transição, garantir a segurança jurídica e continuar buscando aprimoramento em suas políticas econômicas, construindo um futuro mais próspero e equilibrado.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107" y="676632"/>
            <a:ext cx="13296186" cy="1191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Estrutura Atual vs. Nova Proposta: Simplificação e Unificação de Impostos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67107" y="2248853"/>
            <a:ext cx="13296186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atual estrutura tributária brasileira é caracterizada por sua complexidade e alta onerosidade, com uma miríade de impostos sobre o consumo, como PIS, COFINS, IPI, ICMS e ISS. Essa fragmentação gera insegurança jurídica, bitributação e altos custos de conformidade para as empresas.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67107" y="3358991"/>
            <a:ext cx="4305062" cy="3064788"/>
          </a:xfrm>
          <a:prstGeom prst="roundRect">
            <a:avLst>
              <a:gd name="adj" fmla="val 3580"/>
            </a:avLst>
          </a:prstGeom>
          <a:solidFill>
            <a:srgbClr val="272525"/>
          </a:solidFill>
          <a:ln/>
        </p:spPr>
      </p:sp>
      <p:sp>
        <p:nvSpPr>
          <p:cNvPr id="5" name="Shape 3"/>
          <p:cNvSpPr/>
          <p:nvPr/>
        </p:nvSpPr>
        <p:spPr>
          <a:xfrm>
            <a:off x="667107" y="3336131"/>
            <a:ext cx="4305062" cy="91440"/>
          </a:xfrm>
          <a:prstGeom prst="roundRect">
            <a:avLst>
              <a:gd name="adj" fmla="val 87551"/>
            </a:avLst>
          </a:prstGeom>
          <a:solidFill>
            <a:srgbClr val="2B0AFF"/>
          </a:solidFill>
          <a:ln/>
        </p:spPr>
      </p:sp>
      <p:sp>
        <p:nvSpPr>
          <p:cNvPr id="6" name="Shape 4"/>
          <p:cNvSpPr/>
          <p:nvPr/>
        </p:nvSpPr>
        <p:spPr>
          <a:xfrm>
            <a:off x="2533769" y="3073122"/>
            <a:ext cx="571738" cy="571738"/>
          </a:xfrm>
          <a:prstGeom prst="roundRect">
            <a:avLst>
              <a:gd name="adj" fmla="val 159933"/>
            </a:avLst>
          </a:prstGeom>
          <a:solidFill>
            <a:srgbClr val="2B0AFF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5219" y="3215997"/>
            <a:ext cx="228719" cy="28586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80467" y="3835479"/>
            <a:ext cx="2382560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Sistema Atual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80467" y="4247555"/>
            <a:ext cx="3878342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Multiplicidade de tributos sobre consumo.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880467" y="4924068"/>
            <a:ext cx="3878342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Altas alíquotas e cumulatividade.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880467" y="5295662"/>
            <a:ext cx="3878342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Complexidade na apuração e recolhimento.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5162669" y="3358991"/>
            <a:ext cx="4305062" cy="3064788"/>
          </a:xfrm>
          <a:prstGeom prst="roundRect">
            <a:avLst>
              <a:gd name="adj" fmla="val 3580"/>
            </a:avLst>
          </a:prstGeom>
          <a:solidFill>
            <a:srgbClr val="272525"/>
          </a:solidFill>
          <a:ln/>
        </p:spPr>
      </p:sp>
      <p:sp>
        <p:nvSpPr>
          <p:cNvPr id="13" name="Shape 10"/>
          <p:cNvSpPr/>
          <p:nvPr/>
        </p:nvSpPr>
        <p:spPr>
          <a:xfrm>
            <a:off x="5162669" y="3336131"/>
            <a:ext cx="4305062" cy="91440"/>
          </a:xfrm>
          <a:prstGeom prst="roundRect">
            <a:avLst>
              <a:gd name="adj" fmla="val 87551"/>
            </a:avLst>
          </a:prstGeom>
          <a:solidFill>
            <a:srgbClr val="2B0AFF"/>
          </a:solidFill>
          <a:ln/>
        </p:spPr>
      </p:sp>
      <p:sp>
        <p:nvSpPr>
          <p:cNvPr id="14" name="Shape 11"/>
          <p:cNvSpPr/>
          <p:nvPr/>
        </p:nvSpPr>
        <p:spPr>
          <a:xfrm>
            <a:off x="7029331" y="3073122"/>
            <a:ext cx="571738" cy="571738"/>
          </a:xfrm>
          <a:prstGeom prst="roundRect">
            <a:avLst>
              <a:gd name="adj" fmla="val 159933"/>
            </a:avLst>
          </a:prstGeom>
          <a:solidFill>
            <a:srgbClr val="2B0AFF"/>
          </a:solidFill>
          <a:ln/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781" y="3215997"/>
            <a:ext cx="228719" cy="285869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5376029" y="3835479"/>
            <a:ext cx="2382560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Nova Proposta</a:t>
            </a:r>
            <a:endParaRPr lang="en-US" sz="1850" dirty="0"/>
          </a:p>
        </p:txBody>
      </p:sp>
      <p:sp>
        <p:nvSpPr>
          <p:cNvPr id="17" name="Text 13"/>
          <p:cNvSpPr/>
          <p:nvPr/>
        </p:nvSpPr>
        <p:spPr>
          <a:xfrm>
            <a:off x="5376029" y="4247555"/>
            <a:ext cx="3878342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Criação da Contribuição sobre Bens e Serviços (CBS) federal.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5376029" y="4924068"/>
            <a:ext cx="3878342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Criação do Imposto sobre Bens e Serviços (IBS) subnacional.</a:t>
            </a:r>
            <a:endParaRPr lang="en-US" sz="1500" dirty="0"/>
          </a:p>
        </p:txBody>
      </p:sp>
      <p:sp>
        <p:nvSpPr>
          <p:cNvPr id="19" name="Text 15"/>
          <p:cNvSpPr/>
          <p:nvPr/>
        </p:nvSpPr>
        <p:spPr>
          <a:xfrm>
            <a:off x="5376029" y="5600581"/>
            <a:ext cx="3878342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Princípio do destino e não cumulatividade plena.</a:t>
            </a:r>
            <a:endParaRPr lang="en-US" sz="1500" dirty="0"/>
          </a:p>
        </p:txBody>
      </p:sp>
      <p:sp>
        <p:nvSpPr>
          <p:cNvPr id="20" name="Shape 16"/>
          <p:cNvSpPr/>
          <p:nvPr/>
        </p:nvSpPr>
        <p:spPr>
          <a:xfrm>
            <a:off x="9658231" y="3358991"/>
            <a:ext cx="4305062" cy="3064788"/>
          </a:xfrm>
          <a:prstGeom prst="roundRect">
            <a:avLst>
              <a:gd name="adj" fmla="val 3580"/>
            </a:avLst>
          </a:prstGeom>
          <a:solidFill>
            <a:srgbClr val="272525"/>
          </a:solidFill>
          <a:ln/>
        </p:spPr>
      </p:sp>
      <p:sp>
        <p:nvSpPr>
          <p:cNvPr id="21" name="Shape 17"/>
          <p:cNvSpPr/>
          <p:nvPr/>
        </p:nvSpPr>
        <p:spPr>
          <a:xfrm>
            <a:off x="9658231" y="3336131"/>
            <a:ext cx="4305062" cy="91440"/>
          </a:xfrm>
          <a:prstGeom prst="roundRect">
            <a:avLst>
              <a:gd name="adj" fmla="val 87551"/>
            </a:avLst>
          </a:prstGeom>
          <a:solidFill>
            <a:srgbClr val="2B0AFF"/>
          </a:solidFill>
          <a:ln/>
        </p:spPr>
      </p:sp>
      <p:sp>
        <p:nvSpPr>
          <p:cNvPr id="22" name="Shape 18"/>
          <p:cNvSpPr/>
          <p:nvPr/>
        </p:nvSpPr>
        <p:spPr>
          <a:xfrm>
            <a:off x="11524893" y="3073122"/>
            <a:ext cx="571738" cy="571738"/>
          </a:xfrm>
          <a:prstGeom prst="roundRect">
            <a:avLst>
              <a:gd name="adj" fmla="val 159933"/>
            </a:avLst>
          </a:prstGeom>
          <a:solidFill>
            <a:srgbClr val="2B0AFF"/>
          </a:solidFill>
          <a:ln/>
        </p:spPr>
      </p:sp>
      <p:pic>
        <p:nvPicPr>
          <p:cNvPr id="2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6343" y="3215997"/>
            <a:ext cx="228719" cy="285869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9871591" y="3835479"/>
            <a:ext cx="2382560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Objetivos</a:t>
            </a:r>
            <a:endParaRPr lang="en-US" sz="1850" dirty="0"/>
          </a:p>
        </p:txBody>
      </p:sp>
      <p:sp>
        <p:nvSpPr>
          <p:cNvPr id="25" name="Text 20"/>
          <p:cNvSpPr/>
          <p:nvPr/>
        </p:nvSpPr>
        <p:spPr>
          <a:xfrm>
            <a:off x="9871591" y="4247555"/>
            <a:ext cx="3878342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Simplificação e desburocratização.</a:t>
            </a:r>
            <a:endParaRPr lang="en-US" sz="1500" dirty="0"/>
          </a:p>
        </p:txBody>
      </p:sp>
      <p:sp>
        <p:nvSpPr>
          <p:cNvPr id="26" name="Text 21"/>
          <p:cNvSpPr/>
          <p:nvPr/>
        </p:nvSpPr>
        <p:spPr>
          <a:xfrm>
            <a:off x="9871591" y="4619149"/>
            <a:ext cx="3878342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Redução do "custo Brasil".</a:t>
            </a:r>
            <a:endParaRPr lang="en-US" sz="1500" dirty="0"/>
          </a:p>
        </p:txBody>
      </p:sp>
      <p:sp>
        <p:nvSpPr>
          <p:cNvPr id="27" name="Text 22"/>
          <p:cNvSpPr/>
          <p:nvPr/>
        </p:nvSpPr>
        <p:spPr>
          <a:xfrm>
            <a:off x="9871591" y="4990743"/>
            <a:ext cx="3878342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Estímulo ao investimento e à produtividade.</a:t>
            </a:r>
            <a:endParaRPr lang="en-US" sz="1500" dirty="0"/>
          </a:p>
        </p:txBody>
      </p:sp>
      <p:sp>
        <p:nvSpPr>
          <p:cNvPr id="28" name="Text 23"/>
          <p:cNvSpPr/>
          <p:nvPr/>
        </p:nvSpPr>
        <p:spPr>
          <a:xfrm>
            <a:off x="667107" y="6638211"/>
            <a:ext cx="13296186" cy="914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reforma propõe a unificação desses tributos em um Imposto sobre Valor Agregado (IVA) dual, com a Contribuição sobre Bens e Serviços (CBS) para a esfera federal e o Imposto sobre Bens e Serviços (IBS) para estados e municípios. Este novo modelo busca a não cumulatividade plena, ou seja, a desoneração de todas as etapas da cadeia produtiva, tributando apenas o valor adicionado.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362426"/>
            <a:ext cx="13028414" cy="411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Impactos para o Governo Federal: Arrecadação, Administração e Políticas Fiscais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572095" y="1037630"/>
            <a:ext cx="13486209" cy="421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o Governo Federal, a reforma tributária representa um redesenho significativo na gestão da arrecadação e na formulação de políticas fiscais. A substituição de múltiplos tributos por um IVA dual federal simplifica a administração tributária e pode otimizar a fiscalização.</a:t>
            </a:r>
            <a:endParaRPr lang="en-US" sz="1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095" y="1755815"/>
            <a:ext cx="6582370" cy="65823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83554" y="1739265"/>
            <a:ext cx="2204918" cy="205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Arrecadação e Estabilidade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7483554" y="2076926"/>
            <a:ext cx="6582370" cy="632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expectativa é de maior estabilidade na arrecadação, pois o IVA é menos suscetível a flutuações setoriais. A transição pode demandar ajustes orçamentários iniciais, mas a longo prazo, projeta-se um sistema mais robusto e previsível.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7483554" y="2841188"/>
            <a:ext cx="2212777" cy="205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Administração Simplificada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483554" y="3178850"/>
            <a:ext cx="6582370" cy="421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 menos tributos para gerenciar, a Receita Federal poderá focar em mecanismos de combate à sonegação e na eficiência da cobrança, liberando recursos e expertise para outras áreas estratégicas.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7483554" y="3732252"/>
            <a:ext cx="2404110" cy="205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Ferramentas de Política Fiscal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7483554" y="4069913"/>
            <a:ext cx="6582370" cy="632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Apesar da simplificação, o governo manterá ferramentas para incentivar ou desincentivar setores específicos através de alíquotas diferenciadas ou regimes especiais, embora com menor complexidade do que a estrutura atual.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572095" y="8634651"/>
            <a:ext cx="13486209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capacidade de usar a tributação como instrumento de política econômica será mais focada e transparente, permitindo uma alocação mais eficiente dos recursos e um ambiente de negócios mais propício.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084" y="896422"/>
            <a:ext cx="13290233" cy="1196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Consequências para Estados e Municípios: Redistribuição de Receitas e Autonomia Fiscal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0084" y="2476143"/>
            <a:ext cx="13290233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reforma terá um impacto profundo nas finanças de estados e municípios, redefinindo a distribuição de receitas e levantando questões sobre sua autonomia fiscal. O Imposto sobre Bens e Serviços (IBS), de competência compartilhada, unificará o ICMS e o ISS.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70084" y="3303984"/>
            <a:ext cx="4334351" cy="574358"/>
          </a:xfrm>
          <a:prstGeom prst="roundRect">
            <a:avLst>
              <a:gd name="adj" fmla="val 48008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3670" y="3411617"/>
            <a:ext cx="287179" cy="3589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1536" y="4069794"/>
            <a:ext cx="3951446" cy="598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Fundo de Desenvolvimento Regional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61536" y="4782741"/>
            <a:ext cx="3951446" cy="1224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Criação de um fundo para compensar perdas de arrecadação e promover o desenvolvimento regional, visando mitigar desigualdades.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5148024" y="3303984"/>
            <a:ext cx="4334351" cy="574358"/>
          </a:xfrm>
          <a:prstGeom prst="roundRect">
            <a:avLst>
              <a:gd name="adj" fmla="val 48008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611" y="3411617"/>
            <a:ext cx="287179" cy="35897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39477" y="4069794"/>
            <a:ext cx="310479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Redistribuição de Receitas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339477" y="4483656"/>
            <a:ext cx="3951446" cy="1224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tributação no destino (consumo final) pode beneficiar municípios com grande população consumidora, mas desafiar aqueles com forte base industrial.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9625965" y="3303984"/>
            <a:ext cx="4334351" cy="574358"/>
          </a:xfrm>
          <a:prstGeom prst="roundRect">
            <a:avLst>
              <a:gd name="adj" fmla="val 48008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551" y="3411617"/>
            <a:ext cx="287179" cy="35897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17418" y="4069794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Autonomia Fiscal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9817418" y="4483656"/>
            <a:ext cx="3951446" cy="1224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Estados e municípios perderão a autonomia para definir alíquotas do ICMS e ISS, que serão definidas de forma federativa, embora o IBS seja compartilhado.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670084" y="6414492"/>
            <a:ext cx="13290233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necessidade de um fundo de compensação e a longa fase de transição são cruciais para assegurar que nenhum ente federativo seja prejudicado, garantindo a sustentabilidade fiscal e a capacidade de investimento local. O desafio será conciliar a simplificação com a manutenção da capacidade de cada ente em gerir suas prioridades.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535" y="522089"/>
            <a:ext cx="13303329" cy="1184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Efeitos no Setor Empresarial: Custos de Conformidade e Competitividade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3535" y="2086094"/>
            <a:ext cx="13303329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as empresas, a reforma tributária promete reduzir drasticamente os custos de conformidade, eliminar a cumulatividade de impostos e, teoricamente, aumentar a competitividade dos produtos brasileiros no mercado internacional. No entanto, a adaptação ao novo sistema será um desafio inicial.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63535" y="3209092"/>
            <a:ext cx="6556891" cy="1744504"/>
          </a:xfrm>
          <a:prstGeom prst="roundRect">
            <a:avLst>
              <a:gd name="adj" fmla="val 6290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40675" y="3209092"/>
            <a:ext cx="91440" cy="1744504"/>
          </a:xfrm>
          <a:prstGeom prst="roundRect">
            <a:avLst>
              <a:gd name="adj" fmla="val 87088"/>
            </a:avLst>
          </a:prstGeom>
          <a:solidFill>
            <a:srgbClr val="2B0AFF"/>
          </a:solidFill>
          <a:ln/>
        </p:spPr>
      </p:sp>
      <p:sp>
        <p:nvSpPr>
          <p:cNvPr id="6" name="Text 4"/>
          <p:cNvSpPr/>
          <p:nvPr/>
        </p:nvSpPr>
        <p:spPr>
          <a:xfrm>
            <a:off x="944523" y="3421499"/>
            <a:ext cx="2666167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Redução da Burocracia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44523" y="3831431"/>
            <a:ext cx="6063496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unificação dos tributos simplificará o cálculo, a apuração e o recolhimento, liberando tempo e recursos que hoje são dedicados à complexidade tributária.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7409974" y="3209092"/>
            <a:ext cx="6556891" cy="1744504"/>
          </a:xfrm>
          <a:prstGeom prst="roundRect">
            <a:avLst>
              <a:gd name="adj" fmla="val 6290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87114" y="3209092"/>
            <a:ext cx="91440" cy="1744504"/>
          </a:xfrm>
          <a:prstGeom prst="roundRect">
            <a:avLst>
              <a:gd name="adj" fmla="val 87088"/>
            </a:avLst>
          </a:prstGeom>
          <a:solidFill>
            <a:srgbClr val="2B0AFF"/>
          </a:solidFill>
          <a:ln/>
        </p:spPr>
      </p:sp>
      <p:sp>
        <p:nvSpPr>
          <p:cNvPr id="10" name="Text 8"/>
          <p:cNvSpPr/>
          <p:nvPr/>
        </p:nvSpPr>
        <p:spPr>
          <a:xfrm>
            <a:off x="7690961" y="3421499"/>
            <a:ext cx="2641640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Fim da Cumulatividade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90961" y="3831431"/>
            <a:ext cx="6063496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não cumulatividade plena elimina o "imposto cascata", tornando a cadeia produtiva mais eficiente e reduzindo o preço final dos produtos.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663535" y="5143143"/>
            <a:ext cx="6556891" cy="1744504"/>
          </a:xfrm>
          <a:prstGeom prst="roundRect">
            <a:avLst>
              <a:gd name="adj" fmla="val 6290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40675" y="5143143"/>
            <a:ext cx="91440" cy="1744504"/>
          </a:xfrm>
          <a:prstGeom prst="roundRect">
            <a:avLst>
              <a:gd name="adj" fmla="val 87088"/>
            </a:avLst>
          </a:prstGeom>
          <a:solidFill>
            <a:srgbClr val="2B0AFF"/>
          </a:solidFill>
          <a:ln/>
        </p:spPr>
      </p:sp>
      <p:sp>
        <p:nvSpPr>
          <p:cNvPr id="14" name="Text 12"/>
          <p:cNvSpPr/>
          <p:nvPr/>
        </p:nvSpPr>
        <p:spPr>
          <a:xfrm>
            <a:off x="944523" y="5355550"/>
            <a:ext cx="2568297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Desafios de Transição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944523" y="5765483"/>
            <a:ext cx="6063496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empresas precisarão investir em sistemas, treinamento e processos para se adaptar às novas regras, o que pode gerar custos iniciais.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7409974" y="5143143"/>
            <a:ext cx="6556891" cy="1744504"/>
          </a:xfrm>
          <a:prstGeom prst="roundRect">
            <a:avLst>
              <a:gd name="adj" fmla="val 6290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87114" y="5143143"/>
            <a:ext cx="91440" cy="1744504"/>
          </a:xfrm>
          <a:prstGeom prst="roundRect">
            <a:avLst>
              <a:gd name="adj" fmla="val 87088"/>
            </a:avLst>
          </a:prstGeom>
          <a:solidFill>
            <a:srgbClr val="2B0AFF"/>
          </a:solidFill>
          <a:ln/>
        </p:spPr>
      </p:sp>
      <p:sp>
        <p:nvSpPr>
          <p:cNvPr id="18" name="Text 16"/>
          <p:cNvSpPr/>
          <p:nvPr/>
        </p:nvSpPr>
        <p:spPr>
          <a:xfrm>
            <a:off x="7690961" y="5355550"/>
            <a:ext cx="325147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Impacto na Competitividade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690961" y="5765483"/>
            <a:ext cx="6063496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exportação será totalmente desonerada, impulsionando a competitividade global. No mercado interno, a transparência tributária pode mudar a dinâmica de preços.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663535" y="7100888"/>
            <a:ext cx="13303329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Setores intensivos em mão de obra ou serviços podem ver um aumento na carga tributária, enquanto indústrias com longas cadeias produtivas podem ser beneficiadas. A análise setorial será crucial para que as empresas planejem suas estratégias.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174" y="635318"/>
            <a:ext cx="13374053" cy="1121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Implicações para o Consumidor Final: Carga Tributária e Poder de Compra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8174" y="2115979"/>
            <a:ext cx="13374053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consumidor final é um dos principais focos da reforma, com a promessa de maior transparência na carga tributária embutida nos produtos e serviços. A simplificação visa, em última instância, reduzir o preço final para o consumidor e aumentar o poder de compra.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3607" y="3009067"/>
            <a:ext cx="3149798" cy="215372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876" y="3009067"/>
            <a:ext cx="3149798" cy="21537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174" y="5481757"/>
            <a:ext cx="13374053" cy="861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transição para o IVA no destino pode levar a uma reavaliação dos preços. Produtos e serviços que hoje pagam menos impostos podem ter seus preços reajustados para cima, enquanto aqueles com alta carga tributária podem ver reduções. A expectativa é que, no geral, o poder de compra seja preservado ou até mesmo ampliado, especialmente para as famílias de baixa renda, que podem ser beneficiadas por alíquotas reduzidas ou programas de cashback.</a:t>
            </a:r>
            <a:endParaRPr lang="en-US" sz="1400" dirty="0"/>
          </a:p>
        </p:txBody>
      </p:sp>
      <p:sp>
        <p:nvSpPr>
          <p:cNvPr id="7" name="Shape 3"/>
          <p:cNvSpPr/>
          <p:nvPr/>
        </p:nvSpPr>
        <p:spPr>
          <a:xfrm>
            <a:off x="628174" y="6544747"/>
            <a:ext cx="13374053" cy="1049417"/>
          </a:xfrm>
          <a:prstGeom prst="roundRect">
            <a:avLst>
              <a:gd name="adj" fmla="val 7183"/>
            </a:avLst>
          </a:prstGeom>
          <a:solidFill>
            <a:srgbClr val="022349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01" y="6817638"/>
            <a:ext cx="224314" cy="179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11342" y="6768941"/>
            <a:ext cx="12611457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reforma busca maior justiça social, pois a tributação sobre o consumo afeta proporcionalmente mais as famílias de baixa renda. A transparência na nota fiscal será um passo importante para o consumidor entender o impacto dos impostos.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1271" y="505658"/>
            <a:ext cx="13347859" cy="1145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Setores Econômicos: Ganhadores e Perdedores na Nova Configuração Tributária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1271" y="2017514"/>
            <a:ext cx="13347859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reforma tributária do consumo não impactará todos os setores da economia de maneira uniforme. Alguns serão beneficiados pela simplificação e pela não cumulatividade, enquanto outros podem enfrentar desafios adaptativos ou um aumento na carga.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641271" y="2809875"/>
            <a:ext cx="13347859" cy="3535442"/>
          </a:xfrm>
          <a:prstGeom prst="roundRect">
            <a:avLst>
              <a:gd name="adj" fmla="val 217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48891" y="2817495"/>
            <a:ext cx="13332619" cy="5281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832128" y="2935010"/>
            <a:ext cx="3629501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Setor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4835723" y="2935010"/>
            <a:ext cx="4292322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Ganhadores Potenciais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9502140" y="2935010"/>
            <a:ext cx="4296132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Perdedores Potenciais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648891" y="3345656"/>
            <a:ext cx="13332619" cy="5281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32128" y="3463171"/>
            <a:ext cx="3629501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Indústria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4835723" y="3463171"/>
            <a:ext cx="4292322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Manufatura, exportadoras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9502140" y="3463171"/>
            <a:ext cx="4296132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Setores com muitos benefícios fiscais atuais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648891" y="3873818"/>
            <a:ext cx="13332619" cy="8212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832128" y="3991332"/>
            <a:ext cx="3629501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Comércio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4835723" y="3991332"/>
            <a:ext cx="4292322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Comércio em geral (varejo), e-commerce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9502140" y="3991332"/>
            <a:ext cx="4296132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Pequenos comércios sem sistema de gestão eficiente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648891" y="4695111"/>
            <a:ext cx="13332619" cy="8212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832128" y="4812625"/>
            <a:ext cx="3629501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Serviços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4835723" y="4812625"/>
            <a:ext cx="4292322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Serviços B2B (com crédito tributário)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9502140" y="4812625"/>
            <a:ext cx="4296132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Serviços intensivos em mão de obra, alguns serviços profissionais</a:t>
            </a:r>
            <a:endParaRPr lang="en-US" sz="1400" dirty="0"/>
          </a:p>
        </p:txBody>
      </p:sp>
      <p:sp>
        <p:nvSpPr>
          <p:cNvPr id="21" name="Shape 19"/>
          <p:cNvSpPr/>
          <p:nvPr/>
        </p:nvSpPr>
        <p:spPr>
          <a:xfrm>
            <a:off x="648891" y="5516404"/>
            <a:ext cx="13332619" cy="8212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832128" y="5633918"/>
            <a:ext cx="3629501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Agronegócio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4835723" y="5633918"/>
            <a:ext cx="4292322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Grandes produtores, exportadores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9502140" y="5633918"/>
            <a:ext cx="4296132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Pequenos produtores sem integração à cadeia tributária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641271" y="6551414"/>
            <a:ext cx="13347859" cy="1172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Setores com cadeias produtivas longas, como a indústria e o agronegócio exportador, tendem a ser grandes ganhadores devido à eliminação do imposto em cascata e à desoneração total das exportações. Já o setor de serviços, que atualmente goza de regimes mais favoráveis de ISS, pode enfrentar um aumento na carga tributária, especialmente os serviços intensivos em mão de obra. A adaptação e o planejamento estratégico serão essenciais para a resiliência dos negócios.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7102" y="636389"/>
            <a:ext cx="13376196" cy="1119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Impactos Econômicos: Curto, Médio e Longo Prazo no PIB e Inflação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7102" y="2114669"/>
            <a:ext cx="13376196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reforma tributária do consumo é vista como um catalisador para o crescimento econômico, mas seus efeitos se manifestarão em diferentes horizontes temporais, influenciando o PIB e a inflação.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627102" y="4853940"/>
            <a:ext cx="13376196" cy="22860"/>
          </a:xfrm>
          <a:prstGeom prst="roundRect">
            <a:avLst>
              <a:gd name="adj" fmla="val 329248"/>
            </a:avLst>
          </a:prstGeom>
          <a:solidFill>
            <a:srgbClr val="2A1999"/>
          </a:solidFill>
          <a:ln/>
        </p:spPr>
      </p:sp>
      <p:sp>
        <p:nvSpPr>
          <p:cNvPr id="5" name="Shape 3"/>
          <p:cNvSpPr/>
          <p:nvPr/>
        </p:nvSpPr>
        <p:spPr>
          <a:xfrm>
            <a:off x="3903702" y="4316373"/>
            <a:ext cx="22860" cy="537567"/>
          </a:xfrm>
          <a:prstGeom prst="roundRect">
            <a:avLst>
              <a:gd name="adj" fmla="val 329248"/>
            </a:avLst>
          </a:prstGeom>
          <a:solidFill>
            <a:srgbClr val="2A1999"/>
          </a:solidFill>
          <a:ln/>
        </p:spPr>
      </p:sp>
      <p:sp>
        <p:nvSpPr>
          <p:cNvPr id="6" name="Shape 4"/>
          <p:cNvSpPr/>
          <p:nvPr/>
        </p:nvSpPr>
        <p:spPr>
          <a:xfrm>
            <a:off x="3713559" y="4652367"/>
            <a:ext cx="403146" cy="403146"/>
          </a:xfrm>
          <a:prstGeom prst="roundRect">
            <a:avLst>
              <a:gd name="adj" fmla="val 186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780770" y="4685943"/>
            <a:ext cx="268724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2668548" y="2889647"/>
            <a:ext cx="2493050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Curto Prazo (0-2 anos)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06291" y="3277076"/>
            <a:ext cx="6217682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Possíveis instabilidades e custos de adaptação para empresas. Impacto neutro ou levemente deflacionário devido à expectativa de desoneração.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7303651" y="4853940"/>
            <a:ext cx="22860" cy="537567"/>
          </a:xfrm>
          <a:prstGeom prst="roundRect">
            <a:avLst>
              <a:gd name="adj" fmla="val 329248"/>
            </a:avLst>
          </a:prstGeom>
          <a:solidFill>
            <a:srgbClr val="2A1999"/>
          </a:solidFill>
          <a:ln/>
        </p:spPr>
      </p:sp>
      <p:sp>
        <p:nvSpPr>
          <p:cNvPr id="11" name="Shape 9"/>
          <p:cNvSpPr/>
          <p:nvPr/>
        </p:nvSpPr>
        <p:spPr>
          <a:xfrm>
            <a:off x="7113508" y="4652367"/>
            <a:ext cx="403146" cy="403146"/>
          </a:xfrm>
          <a:prstGeom prst="roundRect">
            <a:avLst>
              <a:gd name="adj" fmla="val 186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180719" y="4685943"/>
            <a:ext cx="268724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6040279" y="5570696"/>
            <a:ext cx="2549604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Médio Prazo (2-5 anos)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4206240" y="5958126"/>
            <a:ext cx="6217801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Redução do "custo Brasil" e aumento da produtividade. Potencial de aceleração do crescimento do PIB devido a investimentos.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10703719" y="4316373"/>
            <a:ext cx="22860" cy="537567"/>
          </a:xfrm>
          <a:prstGeom prst="roundRect">
            <a:avLst>
              <a:gd name="adj" fmla="val 329248"/>
            </a:avLst>
          </a:prstGeom>
          <a:solidFill>
            <a:srgbClr val="2A1999"/>
          </a:solidFill>
          <a:ln/>
        </p:spPr>
      </p:sp>
      <p:sp>
        <p:nvSpPr>
          <p:cNvPr id="16" name="Shape 14"/>
          <p:cNvSpPr/>
          <p:nvPr/>
        </p:nvSpPr>
        <p:spPr>
          <a:xfrm>
            <a:off x="10513576" y="4652367"/>
            <a:ext cx="403146" cy="403146"/>
          </a:xfrm>
          <a:prstGeom prst="roundRect">
            <a:avLst>
              <a:gd name="adj" fmla="val 186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0580787" y="4685943"/>
            <a:ext cx="268724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9486781" y="2889647"/>
            <a:ext cx="2456855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Longo Prazo (5+ anos)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606308" y="3277076"/>
            <a:ext cx="6217801" cy="860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Ambiente de negócios mais atrativo, maior investimento estrangeiro e doméstico. Crescimento do PIB estruturalmente mais elevado e inflação sob controle.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627102" y="6733103"/>
            <a:ext cx="13376196" cy="860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Estudos indicam um potencial de aumento do PIB brasileiro em pontos percentuais significativos a médio e longo prazo, devido à maior eficiência econômica e atração de investimentos. A inflação, no curto prazo, pode sofrer ajustes pontuais, mas a expectativa é que a simplificação e a eliminação da cumulatividade contribuam para um controle mais efetivo dos preços no futuro, com menos repasses de custos tributários ao consumidor.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959" y="778193"/>
            <a:ext cx="13380482" cy="1116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Desafios na Implementação: Período de Transição e Ajustes Necessários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4959" y="2251353"/>
            <a:ext cx="13380482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implementação da reforma tributária será um dos maiores desafios, exigindo um longo e complexo período de transição para mitigar impactos negativos e garantir a adaptação de todos os agentes. A legislação complementar e os ajustes finos serão cruciais.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624959" y="3291483"/>
            <a:ext cx="6623328" cy="178475"/>
          </a:xfrm>
          <a:prstGeom prst="roundRect">
            <a:avLst>
              <a:gd name="adj" fmla="val 4202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03434" y="3648432"/>
            <a:ext cx="3100626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Fase 1: Transição Legislativa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03434" y="4034433"/>
            <a:ext cx="6266378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Detalhes da legislação complementar, como alíquotas, regimes especiais e mecanismos de compensação, precisam ser definidos e aprovados.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7382113" y="3023711"/>
            <a:ext cx="6623328" cy="178475"/>
          </a:xfrm>
          <a:prstGeom prst="roundRect">
            <a:avLst>
              <a:gd name="adj" fmla="val 4202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60588" y="3380661"/>
            <a:ext cx="340113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Fase 2: Adaptação de Sistemas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60588" y="3766661"/>
            <a:ext cx="6266378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Empresas e órgãos públicos terão que adaptar seus sistemas contábeis, fiscais e de gestão à nova estrutura tributária.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624959" y="5186005"/>
            <a:ext cx="6623328" cy="178475"/>
          </a:xfrm>
          <a:prstGeom prst="roundRect">
            <a:avLst>
              <a:gd name="adj" fmla="val 4202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03434" y="5542955"/>
            <a:ext cx="3414593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Fase 3: Período de Convivência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803434" y="5928955"/>
            <a:ext cx="6266378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 período de transição, que pode durar anos, onde o sistema antigo e o novo coexistirão para permitir uma transição gradual e aprendizado.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7382113" y="4918234"/>
            <a:ext cx="6623328" cy="178475"/>
          </a:xfrm>
          <a:prstGeom prst="roundRect">
            <a:avLst>
              <a:gd name="adj" fmla="val 4202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560588" y="5275183"/>
            <a:ext cx="3582353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Fase 4: Monitoramento e Ajustes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60588" y="5661184"/>
            <a:ext cx="6266378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Monitoramento contínuo dos impactos e a disposição para realizar ajustes na legislação, se necessário, para corrigir distorções.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624959" y="6879788"/>
            <a:ext cx="13380482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comunicação clara, o diálogo contínuo com os setores afetados e a flexibilidade para realizar ajustes durante o processo de transição serão fundamentais para o sucesso da reforma e para minimizar os riscos de rupturas econômicas.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2025-07-28T14:58:24Z</dcterms:created>
  <dcterms:modified xsi:type="dcterms:W3CDTF">2025-07-28T14:58:24Z</dcterms:modified>
</cp:coreProperties>
</file>